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59" r:id="rId6"/>
    <p:sldId id="282" r:id="rId7"/>
    <p:sldId id="283" r:id="rId8"/>
    <p:sldId id="284" r:id="rId9"/>
    <p:sldId id="262" r:id="rId10"/>
    <p:sldId id="273" r:id="rId11"/>
    <p:sldId id="274" r:id="rId12"/>
    <p:sldId id="260" r:id="rId13"/>
    <p:sldId id="264" r:id="rId14"/>
    <p:sldId id="265" r:id="rId15"/>
    <p:sldId id="263" r:id="rId16"/>
    <p:sldId id="270" r:id="rId17"/>
    <p:sldId id="266" r:id="rId18"/>
    <p:sldId id="269" r:id="rId19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2847"/>
    <a:srgbClr val="00224E"/>
    <a:srgbClr val="6498AD"/>
    <a:srgbClr val="DBC5B1"/>
    <a:srgbClr val="272C31"/>
    <a:srgbClr val="154A71"/>
    <a:srgbClr val="4AA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8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7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7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2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7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3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C2A4-9F6E-4D79-B781-052C578B0E2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9D9A6-0204-479C-897A-A6A2F7C56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.ms.gov/" TargetMode="External"/><Relationship Id="rId2" Type="http://schemas.openxmlformats.org/officeDocument/2006/relationships/hyperlink" Target="mailto:Michelle.Smith@its.ms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.ms.gov/" TargetMode="External"/><Relationship Id="rId2" Type="http://schemas.openxmlformats.org/officeDocument/2006/relationships/hyperlink" Target="mailto:Michelle.Smith@its.ms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71666"/>
            <a:ext cx="12192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267" y="4311715"/>
            <a:ext cx="2104965" cy="9044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232" y="1104294"/>
            <a:ext cx="1263535" cy="12635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154" y="3944818"/>
            <a:ext cx="1638273" cy="16382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21079" y="2489826"/>
            <a:ext cx="10149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152847"/>
                </a:solidFill>
                <a:latin typeface="Tw Cen MT Condensed Extra Bold" panose="020B0803020202020204" pitchFamily="34" charset="0"/>
              </a:rPr>
              <a:t>State of Mississippi </a:t>
            </a:r>
          </a:p>
          <a:p>
            <a:pPr algn="ctr"/>
            <a:r>
              <a:rPr lang="en-US" sz="4000" dirty="0" smtClean="0">
                <a:solidFill>
                  <a:srgbClr val="152847"/>
                </a:solidFill>
                <a:latin typeface="Tw Cen MT Condensed Extra Bold" panose="020B0803020202020204" pitchFamily="34" charset="0"/>
              </a:rPr>
              <a:t>Electronic Benefit Transfer System</a:t>
            </a:r>
            <a:endParaRPr lang="en-US" sz="4000" dirty="0">
              <a:solidFill>
                <a:srgbClr val="152847"/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5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PROJECT OVERVIEW- MSDH WIC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Section VII, Item 3.3 included three additional programs that may benefit from the delivery of this RFP—one being MSDH WIC.</a:t>
            </a:r>
          </a:p>
          <a:p>
            <a:r>
              <a:rPr lang="en-US" dirty="0" smtClean="0"/>
              <a:t>Background of WIC is detailed in Section VII, Item 4.15. Responding vendors must download Exhibit C- </a:t>
            </a:r>
            <a:r>
              <a:rPr lang="en-US" i="1" dirty="0" smtClean="0"/>
              <a:t>WIC Requirements</a:t>
            </a:r>
            <a:r>
              <a:rPr lang="en-US" dirty="0"/>
              <a:t> </a:t>
            </a:r>
            <a:r>
              <a:rPr lang="en-US" dirty="0" smtClean="0"/>
              <a:t>as a collaboration with MDHS.</a:t>
            </a:r>
          </a:p>
          <a:p>
            <a:r>
              <a:rPr lang="en-US" dirty="0" smtClean="0"/>
              <a:t>All contractual terms and guidelines on vendors submission will apply to WIC, unless otherwise specified in the WIC requirements.</a:t>
            </a:r>
          </a:p>
          <a:p>
            <a:r>
              <a:rPr lang="en-US" dirty="0" smtClean="0"/>
              <a:t>MSDH WIC Program Statement of Work</a:t>
            </a:r>
          </a:p>
        </p:txBody>
      </p:sp>
    </p:spTree>
    <p:extLst>
      <p:ext uri="{BB962C8B-B14F-4D97-AF65-F5344CB8AC3E}">
        <p14:creationId xmlns:p14="http://schemas.microsoft.com/office/powerpoint/2010/main" val="17019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PROJECT OVERVIEW- MSDH WIC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FNS approval and funding</a:t>
            </a:r>
          </a:p>
          <a:p>
            <a:r>
              <a:rPr lang="en-US" dirty="0" smtClean="0"/>
              <a:t>Compliance with </a:t>
            </a:r>
            <a:r>
              <a:rPr lang="en-US" dirty="0" err="1" smtClean="0"/>
              <a:t>eWIC</a:t>
            </a:r>
            <a:r>
              <a:rPr lang="en-US" dirty="0" smtClean="0"/>
              <a:t> Key Standards, Operational Specifications, and USDA FNS Requirements</a:t>
            </a:r>
          </a:p>
          <a:p>
            <a:r>
              <a:rPr lang="en-US" dirty="0" smtClean="0"/>
              <a:t>Project Deliverables in Table 3: #1 – 32 (34)</a:t>
            </a:r>
          </a:p>
          <a:p>
            <a:r>
              <a:rPr lang="en-US" dirty="0" smtClean="0"/>
              <a:t>Project Management</a:t>
            </a:r>
          </a:p>
          <a:p>
            <a:pPr lvl="1"/>
            <a:r>
              <a:rPr lang="en-US" dirty="0" smtClean="0"/>
              <a:t>Project Work Plan and Schedule</a:t>
            </a:r>
          </a:p>
          <a:p>
            <a:pPr lvl="1"/>
            <a:r>
              <a:rPr lang="en-US" dirty="0" smtClean="0"/>
              <a:t>Communication and Coordination Plan</a:t>
            </a:r>
            <a:endParaRPr lang="en-US" dirty="0"/>
          </a:p>
          <a:p>
            <a:pPr lvl="1"/>
            <a:r>
              <a:rPr lang="en-US" dirty="0" smtClean="0"/>
              <a:t>MIS Vendor, QA Contractor, PM Services, and others (Retail Vendor, UPC/APL)</a:t>
            </a:r>
          </a:p>
          <a:p>
            <a:pPr lvl="1"/>
            <a:r>
              <a:rPr lang="en-US" dirty="0" smtClean="0"/>
              <a:t>WIC MIS (Successful Partners in Reaching Innovative Technology SPIRIT)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66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RFP RESPONSE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Proposal:  1 original, 10 copies</a:t>
            </a:r>
          </a:p>
          <a:p>
            <a:r>
              <a:rPr lang="en-US" dirty="0" smtClean="0"/>
              <a:t>Submission Cover Sheet  (Section I)</a:t>
            </a:r>
          </a:p>
          <a:p>
            <a:r>
              <a:rPr lang="en-US" dirty="0" smtClean="0"/>
              <a:t>Proposal Exceptions (Section V)</a:t>
            </a:r>
          </a:p>
          <a:p>
            <a:r>
              <a:rPr lang="en-US" dirty="0" smtClean="0"/>
              <a:t>Reponses to RFP Questionnaire (Section VI)</a:t>
            </a:r>
          </a:p>
          <a:p>
            <a:r>
              <a:rPr lang="en-US" dirty="0" smtClean="0"/>
              <a:t>Point-by-Point Response to Specifications (Section VII)</a:t>
            </a:r>
          </a:p>
          <a:p>
            <a:r>
              <a:rPr lang="en-US" dirty="0" smtClean="0"/>
              <a:t>Cost Information Submission (Section VIII)</a:t>
            </a:r>
          </a:p>
          <a:p>
            <a:r>
              <a:rPr lang="en-US" dirty="0" smtClean="0"/>
              <a:t>References (Section IX)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STANDARD CONTRACT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Exhibit A – Electronic Benefits Transfer Agreement</a:t>
            </a:r>
          </a:p>
          <a:p>
            <a:r>
              <a:rPr lang="en-US" dirty="0" smtClean="0"/>
              <a:t>Two Agreements will be executed on behalf of MDHS and MSDH</a:t>
            </a:r>
          </a:p>
          <a:p>
            <a:r>
              <a:rPr lang="en-US" dirty="0" smtClean="0"/>
              <a:t>Review the contract and take exceptions, if necessary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SCORING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Scoring is covered in </a:t>
            </a:r>
            <a:r>
              <a:rPr lang="en-US" i="1" dirty="0" smtClean="0"/>
              <a:t>Section VII: Technical Specifications</a:t>
            </a:r>
            <a:r>
              <a:rPr lang="en-US" dirty="0" smtClean="0"/>
              <a:t>, Item 2.1</a:t>
            </a:r>
          </a:p>
          <a:p>
            <a:r>
              <a:rPr lang="en-US" dirty="0" smtClean="0"/>
              <a:t>Scores are given based on a 10-point scale</a:t>
            </a:r>
          </a:p>
          <a:p>
            <a:r>
              <a:rPr lang="en-US" dirty="0" smtClean="0"/>
              <a:t>Be sure to respond with “ACKNOWLEDGE”, “AGREED”, “WILL COMPLY”, or “EXCEPTION” to ALL specifications.</a:t>
            </a:r>
          </a:p>
          <a:p>
            <a:r>
              <a:rPr lang="en-US" dirty="0" smtClean="0"/>
              <a:t>If a specification asks a question or requests information, please be specific in your response.</a:t>
            </a:r>
          </a:p>
          <a:p>
            <a:r>
              <a:rPr lang="en-US" dirty="0" smtClean="0"/>
              <a:t>Non-Cost = 60 points;  Cost = 40 points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7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UPCOMING DATES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Deadline for Vendor’s Written Questions</a:t>
            </a:r>
          </a:p>
          <a:p>
            <a:pPr lvl="1"/>
            <a:r>
              <a:rPr lang="en-US" b="1" dirty="0" smtClean="0"/>
              <a:t>Tuesday, March 21 at 3:00 p.m. Central Time</a:t>
            </a:r>
          </a:p>
          <a:p>
            <a:r>
              <a:rPr lang="en-US" dirty="0" smtClean="0"/>
              <a:t>Responses to Vendor Questions </a:t>
            </a:r>
          </a:p>
          <a:p>
            <a:pPr lvl="1"/>
            <a:r>
              <a:rPr lang="en-US" b="1" dirty="0" smtClean="0"/>
              <a:t>Posted to the ITS Website by COB Wednesday, April 12</a:t>
            </a:r>
          </a:p>
          <a:p>
            <a:r>
              <a:rPr lang="en-US" dirty="0" smtClean="0"/>
              <a:t>Proposal Due Date</a:t>
            </a:r>
          </a:p>
          <a:p>
            <a:pPr lvl="1"/>
            <a:r>
              <a:rPr lang="en-US" b="1" dirty="0" smtClean="0"/>
              <a:t>Tuesday, May 9 at 3:00 p.m. Central Time</a:t>
            </a:r>
          </a:p>
          <a:p>
            <a:r>
              <a:rPr lang="en-US" dirty="0"/>
              <a:t>Proposed Project </a:t>
            </a:r>
            <a:r>
              <a:rPr lang="en-US" dirty="0" smtClean="0"/>
              <a:t>Implementation</a:t>
            </a:r>
          </a:p>
          <a:p>
            <a:pPr lvl="1"/>
            <a:r>
              <a:rPr lang="en-US" b="1" dirty="0" smtClean="0"/>
              <a:t>August 28, 2017</a:t>
            </a:r>
            <a:endParaRPr lang="en-US" b="1" dirty="0"/>
          </a:p>
          <a:p>
            <a:r>
              <a:rPr lang="en-US" dirty="0" smtClean="0"/>
              <a:t>Anticipated Project Go-Live Deadline</a:t>
            </a:r>
          </a:p>
          <a:p>
            <a:pPr lvl="1"/>
            <a:r>
              <a:rPr lang="en-US" b="1" dirty="0" smtClean="0"/>
              <a:t>February 1, 2018</a:t>
            </a:r>
          </a:p>
          <a:p>
            <a:pPr lvl="1"/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ADDITIONAL INFORMATION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Vendor communication with the State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Section II: Proposal Submission Requirements</a:t>
            </a:r>
            <a:r>
              <a:rPr lang="en-US" dirty="0" smtClean="0"/>
              <a:t>, Item 14</a:t>
            </a:r>
          </a:p>
          <a:p>
            <a:r>
              <a:rPr lang="en-US" dirty="0" smtClean="0"/>
              <a:t>Answers to questions asked during this vendor conference are not official until and unless submitted in writing.</a:t>
            </a:r>
          </a:p>
          <a:p>
            <a:r>
              <a:rPr lang="en-US" dirty="0" smtClean="0"/>
              <a:t>Vendors may continue to check the ITS website for updates related to this RFP No. 3884.</a:t>
            </a:r>
          </a:p>
          <a:p>
            <a:pPr lvl="1"/>
            <a:r>
              <a:rPr lang="en-US" dirty="0" smtClean="0"/>
              <a:t>www.its.ms.gov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67998"/>
            <a:ext cx="10515600" cy="1325563"/>
          </a:xfrm>
        </p:spPr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QUESTIONS &amp; ANSWERS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4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CLOSING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Roll Call</a:t>
            </a:r>
          </a:p>
          <a:p>
            <a:r>
              <a:rPr lang="en-US" dirty="0" smtClean="0"/>
              <a:t>Please e-mail your business card to Michelle Smith (</a:t>
            </a:r>
            <a:r>
              <a:rPr lang="en-US" dirty="0" smtClean="0">
                <a:solidFill>
                  <a:srgbClr val="154A71"/>
                </a:solidFill>
                <a:hlinkClick r:id="rId2"/>
              </a:rPr>
              <a:t>Michelle.Smith@its.ms.gov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Attendees will be posted to the ITS website (</a:t>
            </a:r>
            <a:r>
              <a:rPr lang="en-US" dirty="0" smtClean="0">
                <a:hlinkClick r:id="rId3"/>
              </a:rPr>
              <a:t>www.its.ms.gov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4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ATTENDANCE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Roll Call</a:t>
            </a:r>
          </a:p>
          <a:p>
            <a:r>
              <a:rPr lang="en-US" dirty="0" smtClean="0"/>
              <a:t>Please e-mail your business card to Michelle Smith (</a:t>
            </a:r>
            <a:r>
              <a:rPr lang="en-US" dirty="0" smtClean="0">
                <a:solidFill>
                  <a:srgbClr val="154A71"/>
                </a:solidFill>
                <a:hlinkClick r:id="rId2"/>
              </a:rPr>
              <a:t>Michelle.Smith@its.ms.gov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Attendees will be posted to the ITS website (</a:t>
            </a:r>
            <a:r>
              <a:rPr lang="en-US" dirty="0" smtClean="0">
                <a:hlinkClick r:id="rId3"/>
              </a:rPr>
              <a:t>www.its.ms.gov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AGENDA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0497"/>
            <a:ext cx="10515600" cy="4172982"/>
          </a:xfrm>
        </p:spPr>
        <p:txBody>
          <a:bodyPr>
            <a:normAutofit/>
          </a:bodyPr>
          <a:lstStyle/>
          <a:p>
            <a:r>
              <a:rPr lang="en-US" dirty="0" smtClean="0"/>
              <a:t>First Roll Call – Michelle Smith- ITS</a:t>
            </a:r>
          </a:p>
          <a:p>
            <a:r>
              <a:rPr lang="en-US" dirty="0" smtClean="0"/>
              <a:t>Project Overview – Department of Human Services</a:t>
            </a:r>
          </a:p>
          <a:p>
            <a:r>
              <a:rPr lang="en-US" dirty="0" smtClean="0"/>
              <a:t>Project </a:t>
            </a:r>
            <a:r>
              <a:rPr lang="en-US" dirty="0"/>
              <a:t>Overview – Department of </a:t>
            </a:r>
            <a:r>
              <a:rPr lang="en-US" dirty="0" smtClean="0"/>
              <a:t>Health- WIC</a:t>
            </a:r>
          </a:p>
          <a:p>
            <a:r>
              <a:rPr lang="en-US" dirty="0" smtClean="0"/>
              <a:t>Procurement Guidelines – Michelle Smith</a:t>
            </a:r>
          </a:p>
          <a:p>
            <a:r>
              <a:rPr lang="en-US" dirty="0" smtClean="0"/>
              <a:t>Questions/Answers </a:t>
            </a:r>
            <a:r>
              <a:rPr lang="en-US" sz="2400" dirty="0" smtClean="0"/>
              <a:t>(Answers to vendor questions during this vendor conference are not official until submitted in writing)</a:t>
            </a:r>
          </a:p>
          <a:p>
            <a:r>
              <a:rPr lang="en-US" dirty="0" smtClean="0"/>
              <a:t>Wrap-up and Next Steps – Michelle Smith</a:t>
            </a:r>
          </a:p>
          <a:p>
            <a:r>
              <a:rPr lang="en-US" dirty="0" smtClean="0"/>
              <a:t>Final Roll Call – Michelle Smith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EBT PROGRAMS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urrent programs served:</a:t>
            </a:r>
          </a:p>
          <a:p>
            <a:pPr lvl="1"/>
            <a:r>
              <a:rPr lang="en-US" dirty="0"/>
              <a:t>Supplemental Nutrition Assistance Program (SNAP)</a:t>
            </a:r>
          </a:p>
          <a:p>
            <a:pPr lvl="1"/>
            <a:r>
              <a:rPr lang="en-US" dirty="0"/>
              <a:t>SNAP Employment &amp; Training (SNAPE&amp;T)</a:t>
            </a:r>
          </a:p>
          <a:p>
            <a:pPr lvl="1"/>
            <a:r>
              <a:rPr lang="en-US" dirty="0"/>
              <a:t>Disaster SNAP (DSNAP)</a:t>
            </a:r>
          </a:p>
          <a:p>
            <a:pPr lvl="1"/>
            <a:r>
              <a:rPr lang="en-US" dirty="0"/>
              <a:t>Temporary Assistance for Needy Families (TANF)</a:t>
            </a:r>
          </a:p>
          <a:p>
            <a:pPr lvl="1"/>
            <a:r>
              <a:rPr lang="en-US" dirty="0"/>
              <a:t>TANF Supportive Services (Transportation, Transitional Transportation, Work Participation, and Retention Bonus)</a:t>
            </a:r>
          </a:p>
          <a:p>
            <a:pPr lvl="1"/>
            <a:r>
              <a:rPr lang="en-US" dirty="0"/>
              <a:t>Child Support Enforcement (CSE)</a:t>
            </a:r>
          </a:p>
          <a:p>
            <a:pPr lvl="1"/>
            <a:r>
              <a:rPr lang="en-US" dirty="0"/>
              <a:t>Adoption Subsidy (AS)</a:t>
            </a:r>
          </a:p>
          <a:p>
            <a:pPr lvl="1"/>
            <a:r>
              <a:rPr lang="en-US" dirty="0"/>
              <a:t>Foster Care (FC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Unemployment Insurance – </a:t>
            </a:r>
            <a:r>
              <a:rPr lang="en-US" dirty="0" err="1" smtClean="0"/>
              <a:t>Dept</a:t>
            </a:r>
            <a:r>
              <a:rPr lang="en-US" dirty="0" smtClean="0"/>
              <a:t> of Employment Security</a:t>
            </a:r>
          </a:p>
          <a:p>
            <a:r>
              <a:rPr lang="en-US" dirty="0" smtClean="0"/>
              <a:t>Additional programs:</a:t>
            </a:r>
          </a:p>
          <a:p>
            <a:pPr lvl="1"/>
            <a:r>
              <a:rPr lang="en-US" dirty="0" smtClean="0"/>
              <a:t>Women, Infants, and Children (WIC) – </a:t>
            </a:r>
            <a:r>
              <a:rPr lang="en-US" dirty="0" err="1" smtClean="0"/>
              <a:t>Dept</a:t>
            </a:r>
            <a:r>
              <a:rPr lang="en-US" dirty="0" smtClean="0"/>
              <a:t> of Health</a:t>
            </a:r>
          </a:p>
          <a:p>
            <a:pPr lvl="1"/>
            <a:r>
              <a:rPr lang="en-US" dirty="0" smtClean="0"/>
              <a:t>Vocational Rehabilitation – </a:t>
            </a:r>
            <a:r>
              <a:rPr lang="en-US" dirty="0" err="1" smtClean="0"/>
              <a:t>Dept</a:t>
            </a:r>
            <a:r>
              <a:rPr lang="en-US" dirty="0" smtClean="0"/>
              <a:t> of Rehabilitation Services</a:t>
            </a:r>
          </a:p>
          <a:p>
            <a:pPr lvl="1"/>
            <a:r>
              <a:rPr lang="en-US" dirty="0" smtClean="0"/>
              <a:t>Child Care (CC) – Child Protective Services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2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PROJECT OVERVIEW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of Mississippi is seeking a vendor to provide an Electronic Benefit Transfer (EBT) system for the delivery of public assistance benefits and services.</a:t>
            </a:r>
          </a:p>
          <a:p>
            <a:r>
              <a:rPr lang="en-US" dirty="0" smtClean="0"/>
              <a:t>Vendor should provide a turnkey solution where all services required to operate the EBT system are provided by the awarded vendor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PROJECT </a:t>
            </a:r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OVERVIEW- MDHS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MDHS is responsible for the State-supervised and county-operated administration of the Supplemental Nutrition Assistance Program (SNAP), Temporary Assistance for Needy Families (TANF), and Child Support Enforcement (CSE) programs.</a:t>
            </a:r>
          </a:p>
          <a:p>
            <a:pPr lvl="1"/>
            <a:r>
              <a:rPr lang="en-US" dirty="0"/>
              <a:t>86 SNAP offices</a:t>
            </a:r>
          </a:p>
          <a:p>
            <a:pPr lvl="1"/>
            <a:r>
              <a:rPr lang="en-US" dirty="0"/>
              <a:t>72 CSE offices</a:t>
            </a:r>
          </a:p>
          <a:p>
            <a:pPr marL="457200" lvl="1" indent="0">
              <a:buNone/>
            </a:pPr>
            <a:endParaRPr lang="en-US" dirty="0"/>
          </a:p>
          <a:p>
            <a:pPr marL="4763" lvl="1" indent="0">
              <a:buNone/>
            </a:pPr>
            <a:r>
              <a:rPr lang="en-US" sz="2800" dirty="0"/>
              <a:t>The MDHS currently delivers benefits or payments for the SNAP, SNAP Employment and Training (SNAP E&amp;T), Adoption Subsidy, Foster Care, TANF and CSE through its EBT program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PROJECT </a:t>
            </a:r>
            <a:r>
              <a:rPr lang="en-US" b="1" spc="30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OVERVIEW- MDHS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MDHS is seeking to acquire an EBT system that will result in minimal changes to the State while offering maximum operational savings and/or improved services.  </a:t>
            </a:r>
          </a:p>
          <a:p>
            <a:pPr lvl="1"/>
            <a:r>
              <a:rPr lang="en-US" dirty="0"/>
              <a:t>Proposals must meet the requirements of all applicable Federal and State laws and regulations. </a:t>
            </a:r>
          </a:p>
          <a:p>
            <a:pPr lvl="1"/>
            <a:r>
              <a:rPr lang="en-US" dirty="0"/>
              <a:t>In addition, as Federal and State regulations are changed, the EBT system must be modified to meet the new requirements.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PROJECT </a:t>
            </a:r>
            <a:r>
              <a:rPr lang="en-US" b="1" spc="30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OVERVIEW- MDHS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/>
              <a:t>Technical Requirements </a:t>
            </a:r>
            <a:r>
              <a:rPr lang="en-US" sz="3000" b="1" dirty="0" smtClean="0"/>
              <a:t>include:</a:t>
            </a:r>
            <a:endParaRPr lang="en-US" sz="3000" b="1" dirty="0"/>
          </a:p>
          <a:p>
            <a:r>
              <a:rPr lang="en-US" sz="2600" dirty="0"/>
              <a:t>Creating and maintaining accounts</a:t>
            </a:r>
          </a:p>
          <a:p>
            <a:r>
              <a:rPr lang="en-US" sz="2600" dirty="0"/>
              <a:t>Issuing cards, including replacement cards with required time frames</a:t>
            </a:r>
          </a:p>
          <a:p>
            <a:r>
              <a:rPr lang="en-US" sz="2600" dirty="0"/>
              <a:t>Processing disaster benefits</a:t>
            </a:r>
          </a:p>
          <a:p>
            <a:r>
              <a:rPr lang="en-US" sz="2600" dirty="0"/>
              <a:t>Allowing for the reversal and expungement of benefits from cards</a:t>
            </a:r>
          </a:p>
          <a:p>
            <a:r>
              <a:rPr lang="en-US" sz="2600" dirty="0"/>
              <a:t>Restricting use to certain authorized vendors and eligible items</a:t>
            </a:r>
          </a:p>
          <a:p>
            <a:r>
              <a:rPr lang="en-US" sz="2600" dirty="0"/>
              <a:t>Recruiting retailers, issue POS devices, and provide training to resellers</a:t>
            </a:r>
          </a:p>
          <a:p>
            <a:r>
              <a:rPr lang="en-US" sz="2600" dirty="0"/>
              <a:t>Providing ample reporting capabilities for USDA FNS and MDHS</a:t>
            </a:r>
          </a:p>
          <a:p>
            <a:r>
              <a:rPr lang="en-US" sz="2600" dirty="0"/>
              <a:t>Providing Customer Service for Recipients, Retailers, and MDHS staff in English, Spanish, Vietnamese, and with Teletypewriter capability.</a:t>
            </a:r>
          </a:p>
          <a:p>
            <a:r>
              <a:rPr lang="en-US" sz="2600" dirty="0"/>
              <a:t>Providing an Administrative Terminal for EBT and Debit Cards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7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152847"/>
                </a:solidFill>
                <a:latin typeface="Tw Cen MT Condensed" panose="020B0606020104020203" pitchFamily="34" charset="0"/>
                <a:ea typeface="MS Gothic" panose="020B0609070205080204" pitchFamily="49" charset="-128"/>
              </a:rPr>
              <a:t>COST INFORMATION SUBMISSION</a:t>
            </a:r>
            <a:endParaRPr lang="en-US" b="1" spc="300" dirty="0">
              <a:solidFill>
                <a:srgbClr val="152847"/>
              </a:solidFill>
              <a:latin typeface="Tw Cen MT Condensed" panose="020B0606020104020203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VIII</a:t>
            </a:r>
          </a:p>
          <a:p>
            <a:r>
              <a:rPr lang="en-US" dirty="0"/>
              <a:t>The Cost Per Case Month (CPCM) for the SNAP/DSNAP services must be provided for several different scenarios, including having the Call Center In-State, On-Shore, and Near-Shore (Tables 1a-1e).</a:t>
            </a:r>
          </a:p>
          <a:p>
            <a:r>
              <a:rPr lang="en-US" dirty="0"/>
              <a:t>Proposed Debit Card fees must be outlined in Table 2.</a:t>
            </a:r>
          </a:p>
          <a:p>
            <a:r>
              <a:rPr lang="en-US" dirty="0"/>
              <a:t>Vendor may be required to provide services/products not included in this section free of charge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47" y="5700366"/>
            <a:ext cx="953193" cy="953193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0019609" y="6395122"/>
            <a:ext cx="1055716" cy="3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RFP No. 3884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6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2047</TotalTime>
  <Words>1067</Words>
  <Application>Microsoft Office PowerPoint</Application>
  <PresentationFormat>Widescreen</PresentationFormat>
  <Paragraphs>131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MS Gothic</vt:lpstr>
      <vt:lpstr>Arial</vt:lpstr>
      <vt:lpstr>Calibri</vt:lpstr>
      <vt:lpstr>Calibri Light</vt:lpstr>
      <vt:lpstr>Tw Cen MT Condensed</vt:lpstr>
      <vt:lpstr>Tw Cen MT Condensed Extra Bold</vt:lpstr>
      <vt:lpstr>Office Theme</vt:lpstr>
      <vt:lpstr>PowerPoint Presentation</vt:lpstr>
      <vt:lpstr>ATTENDANCE</vt:lpstr>
      <vt:lpstr>AGENDA</vt:lpstr>
      <vt:lpstr>EBT PROGRAMS</vt:lpstr>
      <vt:lpstr>PROJECT OVERVIEW</vt:lpstr>
      <vt:lpstr>PROJECT OVERVIEW- MDHS</vt:lpstr>
      <vt:lpstr>PROJECT OVERVIEW- MDHS</vt:lpstr>
      <vt:lpstr>PROJECT OVERVIEW- MDHS</vt:lpstr>
      <vt:lpstr>COST INFORMATION SUBMISSION</vt:lpstr>
      <vt:lpstr>PROJECT OVERVIEW- MSDH WIC</vt:lpstr>
      <vt:lpstr>PROJECT OVERVIEW- MSDH WIC</vt:lpstr>
      <vt:lpstr>RFP RESPONSE</vt:lpstr>
      <vt:lpstr>STANDARD CONTRACT</vt:lpstr>
      <vt:lpstr>SCORING</vt:lpstr>
      <vt:lpstr>UPCOMING DATES</vt:lpstr>
      <vt:lpstr>ADDITIONAL INFORMATION</vt:lpstr>
      <vt:lpstr>QUESTIONS &amp; ANSWERS</vt:lpstr>
      <vt:lpstr>CLOSING</vt:lpstr>
    </vt:vector>
  </TitlesOfParts>
  <Company>MS Department of Information Technology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Smith</dc:creator>
  <cp:lastModifiedBy>Michelle Smith</cp:lastModifiedBy>
  <cp:revision>37</cp:revision>
  <cp:lastPrinted>2017-03-03T19:07:39Z</cp:lastPrinted>
  <dcterms:created xsi:type="dcterms:W3CDTF">2017-02-28T15:54:11Z</dcterms:created>
  <dcterms:modified xsi:type="dcterms:W3CDTF">2017-03-14T18:40:45Z</dcterms:modified>
</cp:coreProperties>
</file>